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22" r:id="rId2"/>
    <p:sldId id="323" r:id="rId3"/>
    <p:sldId id="381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80" r:id="rId24"/>
    <p:sldId id="379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89"/>
    <a:srgbClr val="FF0066"/>
    <a:srgbClr val="000000"/>
    <a:srgbClr val="000048"/>
    <a:srgbClr val="0000FF"/>
    <a:srgbClr val="0061A9"/>
    <a:srgbClr val="00FF00"/>
    <a:srgbClr val="00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3" autoAdjust="0"/>
    <p:restoredTop sz="94676" autoAdjust="0"/>
  </p:normalViewPr>
  <p:slideViewPr>
    <p:cSldViewPr snapToGrid="0" snapToObjects="1">
      <p:cViewPr>
        <p:scale>
          <a:sx n="75" d="100"/>
          <a:sy n="75" d="100"/>
        </p:scale>
        <p:origin x="-1224" y="-5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74AEA858-6376-5A4A-906E-117BB77C13B2}"/>
              </a:ext>
            </a:extLst>
          </p:cNvPr>
          <p:cNvSpPr txBox="1">
            <a:spLocks/>
          </p:cNvSpPr>
          <p:nvPr userDrawn="1"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14898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2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20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89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7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61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34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61D-0D67-8843-918D-DA33009DEF3C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B7826-6C05-F644-BCB0-7A59D3D3D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2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0317061D-0D67-8843-918D-DA33009DEF3C}" type="datetimeFigureOut">
              <a:rPr lang="en-US" smtClean="0"/>
              <a:pPr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61A9"/>
                </a:solidFill>
                <a:latin typeface="Century Gothic" panose="020B0502020202020204" pitchFamily="34" charset="0"/>
              </a:defRPr>
            </a:lvl1pPr>
          </a:lstStyle>
          <a:p>
            <a:fld id="{EB0B7826-6C05-F644-BCB0-7A59D3D3DB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ubtitle 2">
            <a:extLst>
              <a:ext uri="{FF2B5EF4-FFF2-40B4-BE49-F238E27FC236}">
                <a16:creationId xmlns="" xmlns:a16="http://schemas.microsoft.com/office/drawing/2014/main" id="{6B9E0248-AE5C-EA46-B993-777E28175FB1}"/>
              </a:ext>
            </a:extLst>
          </p:cNvPr>
          <p:cNvSpPr txBox="1">
            <a:spLocks/>
          </p:cNvSpPr>
          <p:nvPr/>
        </p:nvSpPr>
        <p:spPr>
          <a:xfrm>
            <a:off x="5059136" y="284900"/>
            <a:ext cx="2111829" cy="409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rgbClr val="0061A9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rgbClr val="19623B"/>
                </a:solidFill>
              </a:rPr>
              <a:t>DUA IFTETAH</a:t>
            </a:r>
          </a:p>
        </p:txBody>
      </p:sp>
    </p:spTree>
    <p:extLst>
      <p:ext uri="{BB962C8B-B14F-4D97-AF65-F5344CB8AC3E}">
        <p14:creationId xmlns:p14="http://schemas.microsoft.com/office/powerpoint/2010/main" val="86545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1A9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rgbClr val="0061A9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10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Granting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Requests - </a:t>
            </a:r>
            <a:r>
              <a:rPr lang="en-US" altLang="en-US" sz="36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Talabe</a:t>
            </a: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6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Hawaij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6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977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اَنْ اَرْغَبَ اِلَيْكَ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هَا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47651" y="2235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have beguiled me into shunning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wishing for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help in this request.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920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تیری  طرف آنے سے روکا  ہوا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5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1104900" y="9231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هُمَّ وَاَنْجِح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ُ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هَا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بِاَيْمَنِ النَّجَاحِ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69851" y="2197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so (please) grant my request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most blissful success,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52400" y="3780631"/>
            <a:ext cx="9194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9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میرےنفس کو امن کے ساتھ کامیابی دے</a:t>
            </a:r>
            <a:endParaRPr lang="en-US" sz="59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088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وَاهْدِهَا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سَبِي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لَ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الْفَلاَحِ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direct it towards the path of prosperity,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717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اسے نجات پانے کا راستہ دیکھا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06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7961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وَاشْرَحْ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بِالرَّجَا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 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ِاِ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سْعَافِكَ صَدْرِي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006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expand my breast with hopeful petition </a:t>
            </a:r>
            <a:endParaRPr lang="en-US" altLang="en-US" sz="3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for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Your relief,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02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 سینے کو ان حاجات کے پورا ہونے کی امید سے  کشادہ فرما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23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723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وَيَسِّرْ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اَسْبَابِ الْخَيْرِ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اَمْرِي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3368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facilitate my affairs through the </a:t>
            </a:r>
            <a:endParaRPr lang="en-US" altLang="en-US" sz="3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ways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of welfare,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755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مجھے زیادہ اسباب عطا  کر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342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وَصَوِّرْ اِلَيَّ الْفَوْزَ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بِبُلُو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غِ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مَا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رَجَوْتُه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ٗ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412751" y="2171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establish for me triumph through making </a:t>
            </a:r>
            <a:r>
              <a:rPr lang="en-US" altLang="en-US" sz="35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 </a:t>
            </a:r>
            <a:r>
              <a:rPr lang="en-US" altLang="en-US" sz="35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attain what I have hoped for</a:t>
            </a:r>
            <a:endParaRPr lang="en-US" altLang="en-US" sz="35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اس آرزو تک  پہنچنے کی صورت پیدا کر دے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46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بِالْوُصُو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 اِلىٰ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ۤ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مَا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اَمَّلْتُه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ٗ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3241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gain what I have wished for.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40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وہ چیز پاؤں جس کی امید ہے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901700" y="8723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وَوَفِّقْنِي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اَللّٰهُمَّ فِي</a:t>
            </a:r>
            <a:r>
              <a:rPr lang="ur-PK" sz="55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قَضَا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 حَاجَتِي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بِبُلُو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غِ 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</a:t>
            </a:r>
            <a:r>
              <a:rPr lang="ar-SA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مْنِيَّتِي</a:t>
            </a:r>
            <a:r>
              <a:rPr lang="ur-PK" sz="55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55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(please) grant me access to the fulfillment of my requests through attainment of my wish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2700" y="3818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58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حاجات کے پورا ہونے  میں میری مدد فرما</a:t>
            </a:r>
            <a:endParaRPr lang="en-US" sz="58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7453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وَتَصْدِي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قِ رَغْبَتِي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349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achievement of my desire.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66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شوق کو سچا  ثابت فرما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10755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وَاَعِذْنِي</a:t>
            </a:r>
            <a:r>
              <a:rPr lang="ur-PK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بِكَرَمِكَ مِنَ الْخَيْبَةِ 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وَالْقُنُو</a:t>
            </a:r>
            <a:r>
              <a:rPr lang="ur-PK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طِ</a:t>
            </a:r>
            <a:endParaRPr lang="en-US" sz="57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in the name of Your Nobility, (please) protect me against disappointment, despair,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917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اے معبودمجھے بچائے  رکھ اپنے کرم سے کہ ناکامی مایوسی 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تاخیر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0" y="783431"/>
            <a:ext cx="9144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بِسْمِ اللهِ الرَّحْمٰنِ الرَّحِيْمِ</a:t>
            </a:r>
            <a:r>
              <a:rPr lang="en-US" sz="60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57151" y="1930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In the name of Allah, the Beneficent, </a:t>
            </a:r>
            <a:endParaRPr lang="en-US" altLang="en-US" sz="34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</a:t>
            </a:r>
            <a:r>
              <a:rPr lang="en-US" altLang="en-US" sz="34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Merciful.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0" y="36155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شروع کرتا ہوں اس الله کے نام سے جو بڑا مہربان اور نہایت رحم کرنے والا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56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7707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ْاَ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نَاةِ وَالتَّثْبِي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طِ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1917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despondency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, and frustration.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8060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درماندگی میں پڑ جاؤں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9866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</a:t>
            </a:r>
            <a:r>
              <a:rPr lang="ur-PK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هُمَّ </a:t>
            </a:r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اِنَّكَ 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مَلِي</a:t>
            </a:r>
            <a:r>
              <a:rPr lang="ur-PK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‏ءٌ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ۢ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بِالْمَنَائِحِ 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الْجَزِي</a:t>
            </a:r>
            <a:r>
              <a:rPr lang="ur-PK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7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لَةِ </a:t>
            </a:r>
            <a:r>
              <a:rPr lang="ar-SA" sz="57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وَفِيٌّ بِهَا</a:t>
            </a:r>
            <a:endParaRPr lang="en-US" sz="57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2225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You are full of plentiful gifts, You are </a:t>
            </a:r>
            <a:endParaRPr lang="ur-PK" altLang="en-US" sz="30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true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 Your words,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590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اے معبود بے شک تو بہت بڑی  عطاؤں کا مالک اور عطا کرنے والا  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1100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وَاَنْتَ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عَل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ٰی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كُلِّ شَيْءٍ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قَدِي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رٌ</a:t>
            </a:r>
            <a:endParaRPr lang="en-US" sz="58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565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You have power over all things,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7679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 ہی ہے جو ہر چیز پرقدرت رکھتا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0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10755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58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بِعِبَادِكَ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خَبِي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80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رٌ</a:t>
            </a:r>
            <a:r>
              <a:rPr lang="ar-SA" sz="580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ۢ</a:t>
            </a:r>
            <a:r>
              <a:rPr lang="ar-SA" sz="580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بَصِي</a:t>
            </a:r>
            <a:r>
              <a:rPr lang="ur-PK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58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رٌ</a:t>
            </a:r>
            <a:endParaRPr lang="en-US" sz="58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590800"/>
            <a:ext cx="9353551" cy="118110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You know and regard all of Your servants.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9584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تو اپنے بندوں کو  جانتا دیکھتا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1255"/>
            <a:ext cx="9359900" cy="514099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88900" y="9739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-685800" y="2432952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10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Granting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the Requests - </a:t>
            </a:r>
            <a:r>
              <a:rPr lang="en-US" altLang="en-US" sz="36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Talabe</a:t>
            </a: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6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Hawaij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-393700" y="42759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32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32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32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2184400" y="2067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70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850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جَدِي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رٌ م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نْ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اَمَرْتَهُ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بِالدُّعَا</a:t>
            </a:r>
            <a:r>
              <a:rPr lang="ur-PK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اَنْ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دْعُو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كَ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057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He whom You have ordered to pray You is worthily required to pray You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53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جس کو تو نے دعا کا حکم دیا  وہ تجھ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پکارنے</a:t>
            </a:r>
            <a:endParaRPr lang="en-US" sz="6000" dirty="0" smtClean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کا حق دار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27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342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وَمَنْ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وَعَدْت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هُ بِال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ْاِ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جَابَةِ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اَنْ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رْجُو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كَ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1879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he whom You have promised to respond to his prayers is worthily required to hope for Your response.</a:t>
            </a:r>
            <a:endParaRPr lang="en-US" altLang="en-US" sz="28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536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جس  سے تو نے قبولیت کا وعدہ کیا وہ </a:t>
            </a:r>
            <a:r>
              <a:rPr lang="ur-PK" sz="60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تجھ  </a:t>
            </a:r>
            <a:r>
              <a:rPr lang="ur-PK" sz="60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سے امید لگا سکتا ہے</a:t>
            </a:r>
            <a:endParaRPr lang="en-US" sz="60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6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850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وَلِي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2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اَللّٰهُمَّ حَاجَةٌ قَدْ عَجَزَتْ عَنْهَا 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حِي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لَتِي</a:t>
            </a:r>
            <a:r>
              <a:rPr lang="ur-PK" sz="62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2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0320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O Allah, I have a request [that I need You to grant], that I am too short to fulfill,</a:t>
            </a:r>
            <a:endParaRPr lang="en-US" altLang="en-US" sz="32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6028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اے معبود میری کچھ </a:t>
            </a:r>
            <a:r>
              <a:rPr lang="ur-PK" sz="63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حاجات</a:t>
            </a:r>
            <a:endParaRPr lang="en-US" sz="6300" dirty="0" smtClean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 smtClean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 </a:t>
            </a: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ہیں کہ ان میں  میری ہمت جواب دے گئی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9104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وَكَلَّتْ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فِي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هَا طَاقَتِي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82551" y="18542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too powerless to do,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میری طاقت کمزور ہو گئی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31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469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وَضَعُفَ عَنْ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َّ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رَامِهَا قُوَّتِي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34951" y="24384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too weak to attain.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52400" y="37933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اس کے حصول  میں میری قوت نرم پڑگئی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11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596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وَسَوَّلَتْ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لِي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نَفْسِيَ 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ال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ْاَ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مَّارَةُ بِالسُّو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/>
                <a:cs typeface="Al Qalam Quran Majeed"/>
              </a:rPr>
              <a:t>ٓ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ءِ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2606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My soul that is prone to evil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50800" y="35901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میرے  مارنے  والے نفس نے بدی کو میرے  لیے آراستہ کیا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83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" y="0"/>
            <a:ext cx="9347200" cy="514099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63500" y="935831"/>
            <a:ext cx="8763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</a:pP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10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Munajat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(whispered 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prayers) by Imam Mohammed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Taqi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(as) from </a:t>
            </a:r>
            <a:r>
              <a:rPr lang="en-US" altLang="en-US" sz="3000" b="1" dirty="0" err="1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Baqiyatus</a:t>
            </a:r>
            <a:r>
              <a:rPr lang="en-US" altLang="en-US" sz="30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 </a:t>
            </a:r>
            <a:r>
              <a:rPr lang="en-US" altLang="en-US" sz="30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Salehat</a:t>
            </a:r>
            <a:endParaRPr lang="en-US" altLang="en-US" sz="30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838200" y="2451100"/>
            <a:ext cx="1026160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4400" b="1" dirty="0" err="1" smtClean="0">
                <a:latin typeface="Century Gothic" pitchFamily="34" charset="0"/>
                <a:ea typeface="Adobe Gothic Std B" pitchFamily="34" charset="-128"/>
              </a:rPr>
              <a:t>Munajaat</a:t>
            </a:r>
            <a:r>
              <a:rPr lang="en-US" altLang="en-US" sz="4400" b="1" dirty="0" smtClean="0">
                <a:latin typeface="Century Gothic" pitchFamily="34" charset="0"/>
                <a:ea typeface="Adobe Gothic Std B" pitchFamily="34" charset="-128"/>
              </a:rPr>
              <a:t> - No </a:t>
            </a:r>
            <a:r>
              <a:rPr lang="en-US" altLang="en-US" sz="4400" b="1" dirty="0">
                <a:latin typeface="Century Gothic" pitchFamily="34" charset="0"/>
                <a:ea typeface="Adobe Gothic Std B" pitchFamily="34" charset="-128"/>
              </a:rPr>
              <a:t>1 </a:t>
            </a:r>
            <a:endParaRPr lang="en-US" altLang="en-US" sz="4400" b="1" dirty="0" smtClean="0">
              <a:latin typeface="Century Gothic" pitchFamily="34" charset="0"/>
              <a:ea typeface="Adobe Gothic Std B" pitchFamily="34" charset="-128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44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Guidance to the Best </a:t>
            </a:r>
            <a:r>
              <a:rPr lang="en-US" altLang="en-US" sz="4400" b="1" dirty="0" err="1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Istekhara</a:t>
            </a:r>
            <a:endParaRPr lang="en-US" altLang="en-US" sz="44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-63500" y="4301331"/>
            <a:ext cx="92075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5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Video Edit By :-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Murtuza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Qurbanali</a:t>
            </a:r>
            <a:r>
              <a:rPr lang="en-US" altLang="en-US" sz="2500" b="1" dirty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 </a:t>
            </a:r>
            <a:r>
              <a:rPr lang="en-US" altLang="en-US" sz="2500" b="1" dirty="0" err="1" smtClean="0">
                <a:ln w="0">
                  <a:noFill/>
                </a:ln>
                <a:solidFill>
                  <a:srgbClr val="0000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ws706 BT" pitchFamily="18" charset="0"/>
                <a:ea typeface="Adobe Gothic Std B" pitchFamily="34" charset="-128"/>
              </a:rPr>
              <a:t>Bhurani</a:t>
            </a:r>
            <a:endParaRPr lang="en-US" altLang="en-US" sz="2500" b="1" dirty="0">
              <a:ln w="0">
                <a:noFill/>
              </a:ln>
              <a:solidFill>
                <a:srgbClr val="00008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ws706 BT" pitchFamily="18" charset="0"/>
              <a:ea typeface="Adobe Gothic Std B" pitchFamily="34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2032000" y="54371"/>
            <a:ext cx="22860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3000" dirty="0" smtClean="0">
                <a:solidFill>
                  <a:srgbClr val="000000"/>
                </a:solidFill>
                <a:latin typeface="Swis721 BlkCn BT" pitchFamily="34" charset="0"/>
                <a:ea typeface="Adobe Gothic Std B" pitchFamily="34" charset="-128"/>
              </a:rPr>
              <a:t>Presents</a:t>
            </a:r>
            <a:endParaRPr lang="en-US" altLang="en-US" sz="3000" dirty="0">
              <a:solidFill>
                <a:srgbClr val="FF0000"/>
              </a:solidFill>
              <a:latin typeface="Swis721 BlkCn BT" pitchFamily="34" charset="0"/>
              <a:ea typeface="Adobe Gothic Std B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500" y="1255"/>
            <a:ext cx="9359900" cy="5140990"/>
          </a:xfrm>
          <a:prstGeom prst="rect">
            <a:avLst/>
          </a:prstGeom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863600" y="834231"/>
            <a:ext cx="107823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</a:pP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وَعَدُوِّ الْغَرُو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رُ الَّذِي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ْ</a:t>
            </a:r>
            <a:r>
              <a:rPr lang="ur-PK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"/>
                <a:cs typeface="Al Qalam Quran"/>
              </a:rPr>
              <a:t>ۤ</a:t>
            </a:r>
            <a:r>
              <a:rPr lang="ar-SA" sz="6300" dirty="0" smtClean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 </a:t>
            </a:r>
            <a:r>
              <a:rPr lang="ar-SA" sz="6300" dirty="0">
                <a:ln w="15875">
                  <a:noFill/>
                </a:ln>
                <a:solidFill>
                  <a:srgbClr val="000066"/>
                </a:solidFill>
                <a:effectLst>
                  <a:outerShdw blurRad="38100" dist="38100" dir="2700000" algn="tl">
                    <a:prstClr val="white">
                      <a:alpha val="43000"/>
                    </a:prstClr>
                  </a:outerShdw>
                </a:effectLst>
                <a:latin typeface="Al Qalam Quran Majeed" pitchFamily="2" charset="-78"/>
                <a:cs typeface="Al Qalam Quran Majeed" pitchFamily="2" charset="-78"/>
              </a:rPr>
              <a:t>اَنَا مِنْهُ مَبْلُوٌّ</a:t>
            </a:r>
            <a:endParaRPr lang="en-US" sz="6300" dirty="0">
              <a:ln w="15875">
                <a:noFill/>
              </a:ln>
              <a:solidFill>
                <a:srgbClr val="000066"/>
              </a:solidFill>
              <a:effectLst>
                <a:outerShdw blurRad="38100" dist="38100" dir="2700000" algn="tl">
                  <a:prstClr val="white">
                    <a:alpha val="43000"/>
                  </a:prstClr>
                </a:outerShdw>
              </a:effectLst>
              <a:latin typeface="Al Qalam Quran Majeed" pitchFamily="2" charset="-78"/>
              <a:cs typeface="Al Qalam Quran Majeed" pitchFamily="2" charset="-78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-260351" y="2171700"/>
            <a:ext cx="9353551" cy="131445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sx="1000" sy="1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and my deceiving archenemy from </a:t>
            </a:r>
            <a:endParaRPr lang="en-US" altLang="en-US" sz="3600" b="1" dirty="0" smtClean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en-US" altLang="en-US" sz="3600" b="1" dirty="0" smtClean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whom </a:t>
            </a:r>
            <a:r>
              <a:rPr lang="en-US" altLang="en-US" sz="3600" b="1" dirty="0">
                <a:solidFill>
                  <a:srgbClr val="000089"/>
                </a:solidFill>
                <a:latin typeface="Century Gothic" pitchFamily="34" charset="0"/>
                <a:ea typeface="Adobe Gothic Std B" pitchFamily="34" charset="-128"/>
              </a:rPr>
              <a:t>I am suffering</a:t>
            </a:r>
            <a:endParaRPr lang="en-US" altLang="en-US" sz="3600" b="1" dirty="0">
              <a:solidFill>
                <a:srgbClr val="000089"/>
              </a:solidFill>
              <a:latin typeface="Century Gothic" pitchFamily="34" charset="0"/>
              <a:ea typeface="Adobe Gothic Std B" pitchFamily="34" charset="-128"/>
            </a:endParaRP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-177800" y="3882231"/>
            <a:ext cx="868680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ur-PK" sz="6300" dirty="0">
                <a:ln w="22225">
                  <a:noFill/>
                </a:ln>
                <a:solidFill>
                  <a:srgbClr val="0000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_PDMS_Jauhar" pitchFamily="2" charset="-78"/>
                <a:cs typeface="_PDMS_Jauhar" pitchFamily="2" charset="-78"/>
              </a:rPr>
              <a:t>اور فریب کار دشمن  نے اسکےچنگل میں ہوں</a:t>
            </a:r>
            <a:endParaRPr lang="en-US" sz="6300" dirty="0">
              <a:ln w="22225">
                <a:noFill/>
              </a:ln>
              <a:solidFill>
                <a:srgbClr val="00006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_PDMS_Jauhar" pitchFamily="2" charset="-78"/>
              <a:cs typeface="_PDMS_Jauha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6619" y="177857"/>
            <a:ext cx="2635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Imam 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Taqi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(as)-</a:t>
            </a:r>
            <a:r>
              <a:rPr lang="en-US" sz="1400" dirty="0" err="1" smtClean="0">
                <a:solidFill>
                  <a:srgbClr val="003300"/>
                </a:solidFill>
                <a:latin typeface="Arial Rounded MT Bold" pitchFamily="34" charset="0"/>
              </a:rPr>
              <a:t>Munajaat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 - </a:t>
            </a:r>
            <a:r>
              <a:rPr lang="en-US" sz="1400" dirty="0" smtClean="0">
                <a:solidFill>
                  <a:srgbClr val="003300"/>
                </a:solidFill>
                <a:latin typeface="Arial Rounded MT Bold" pitchFamily="34" charset="0"/>
              </a:rPr>
              <a:t>10</a:t>
            </a:r>
            <a:endParaRPr lang="en-US" sz="140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95213" y="392286"/>
            <a:ext cx="374830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Granting </a:t>
            </a:r>
            <a:r>
              <a:rPr lang="en-US" sz="1250" b="1" dirty="0">
                <a:solidFill>
                  <a:srgbClr val="003300"/>
                </a:solidFill>
                <a:latin typeface="Arial Rounded MT Bold" pitchFamily="34" charset="0"/>
              </a:rPr>
              <a:t>the Requests -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Talabe</a:t>
            </a:r>
            <a:r>
              <a:rPr lang="en-US" sz="1250" b="1" dirty="0" smtClean="0">
                <a:solidFill>
                  <a:srgbClr val="003300"/>
                </a:solidFill>
                <a:latin typeface="Arial Rounded MT Bold" pitchFamily="34" charset="0"/>
              </a:rPr>
              <a:t> </a:t>
            </a:r>
            <a:r>
              <a:rPr lang="en-US" sz="1250" b="1" dirty="0" err="1" smtClean="0">
                <a:solidFill>
                  <a:srgbClr val="003300"/>
                </a:solidFill>
                <a:latin typeface="Arial Rounded MT Bold" pitchFamily="34" charset="0"/>
              </a:rPr>
              <a:t>Hawaij</a:t>
            </a:r>
            <a:endParaRPr lang="en-US" sz="1250" dirty="0">
              <a:solidFill>
                <a:srgbClr val="0033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9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7000"/>
    </mc:Choice>
    <mc:Fallback xmlns="">
      <p:transition advClick="0" advTm="17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47569</TotalTime>
  <Words>1811</Words>
  <Application>Microsoft Office PowerPoint</Application>
  <PresentationFormat>On-screen Show (16:9)</PresentationFormat>
  <Paragraphs>255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484</cp:revision>
  <dcterms:created xsi:type="dcterms:W3CDTF">2020-04-18T02:36:44Z</dcterms:created>
  <dcterms:modified xsi:type="dcterms:W3CDTF">2020-11-20T19:31:45Z</dcterms:modified>
</cp:coreProperties>
</file>